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18" r:id="rId6"/>
    <p:sldId id="322" r:id="rId7"/>
    <p:sldId id="2145707783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FABD23-2F65-496F-B60E-D24AA39AF8CC}" v="7" dt="2024-02-15T18:32:50.7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5" d="100"/>
          <a:sy n="105" d="100"/>
        </p:scale>
        <p:origin x="684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01T02:48:40.60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1 123 24575,'31'-1'0,"1"-3"0,-1-1 0,49-14 0,39-5 0,-53 18 0,-43 5 0,0-2 0,0 0 0,1-1 0,-2-2 0,25-7 0,-32 6 0,0 2 0,1 0 0,-1 1 0,1 0 0,0 1 0,-1 2 0,2-1 0,-1 2 0,0 0 0,1 0 0,-1 2 0,-1-1 0,2 2 0,-2 1 0,1 0 0,-1 1 0,24 10 0,-15-4 0,-1-1 0,2-2 0,-1 0 0,2-1 0,-1-3 0,0 1 0,1-1 0,0-3 0,29-1 0,52 0 0,19 1 0,176-23 0,-194 12 0,203 6 0,-159 7 0,780-3 0,-924 0 0,0 1 0,-1-1 0,1 1 0,-1 1 0,1 0 0,-1 0 0,0 1 0,0-1 0,1 2 0,-1 0 0,-1-1 0,1 1 0,0 0 0,-2 1 0,8 6 0,0-2 0,-5-2 0,1-1 0,1 0 0,-1-1 0,1 1 0,0-2 0,0 1 0,1-2 0,-1 1 0,1-1 0,0 0 0,-1-2 0,1 1 0,1-1 0,-1 0 0,0-1 0,0-1 0,0 0 0,0 0 0,0-1 0,0 0 0,19-7 0,66-23 0,2 5 0,1 3 0,189-18 0,242 37 0,-284 8 0,-182 0 0,125 23 0,27 2 0,-96-25 0,2-7 0,184-28 0,-227 20 0,1 3 0,0 4 0,99 6 0,-100 13 0,-68-10 0,0-1 0,0-1 0,0 0 0,1 0 0,-1-1 0,0-1 0,0 0 0,1 0 0,-1-1 0,1-1 0,13-2 0,-25 3 0,29-9 0,1 2 0,1 0 0,47-5 0,-67 13 0,-1-1 0,1 2 0,0 0 0,-1 0 0,0 0 0,1 1 0,-1 1 0,0 0 0,0 1 0,0 0 0,0 0 0,-1 1 0,1 0 0,9 8 0,-4-1 0,-1 0 0,24 27 0,-30-29 0,1-1 0,1 1 0,0-1 0,0 0 0,1-1 0,21 13 0,-28-20 0,-1 0 0,1-1 0,0 0 0,-1 0 0,1 0 0,0 0 0,0 0 0,0 0 0,-1 0 0,1-1 0,0 0 0,-1 0 0,1 0 0,0-1 0,-1 1 0,0-1 0,1 1 0,-1-1 0,0 0 0,5-4 0,36-15 0,77-8 0,246-23 0,-309 46 0,-31 2 0,0 2 0,0 1 0,0 2 0,1 1 0,45 8 0,-9-1 0,0-3 0,-1-2 0,113-8 0,-162 3 0,337-42 0,-95 8 0,389 21 0,-400 16 0,-227 0 0,0-1 0,-1 1 0,25 8 0,-22-5 0,0-1 0,24 2 0,254-4 0,-153-3 0,-124 0 0,2-2 0,41-9 0,-41 7 0,2 0 0,28 0 0,603 3 0,-315 4 0,-330-1 0,0 0 0,-1 0 0,1 0 0,0 2 0,-1 0 0,1 0 0,-1 0 0,0 2 0,17 7 0,1 6 0,49 38 0,-49-33 0,43 25 0,-60-42 0,0 0 0,0-1 0,0-1 0,1 1 0,-1-2 0,0 0 0,1 0 0,15 1 0,-14-4 0,1 0 0,-2 0 0,1-1 0,0 0 0,-1-1 0,1-1 0,0 0 0,17-7 0,1-4 0,56-33 0,-78 41 0,9-4 0,1 0 0,-1 0 0,1 2 0,1 1 0,0 0 0,0 1 0,0 2 0,1-1 0,0 3 0,-1 0 0,1 0 0,0 2 0,0 1 0,33 4 0,-36-2 0,1 1 0,-1-1 0,0 3 0,-1-1 0,0 2 0,1 0 0,-1 1 0,-1 1 0,1 0 0,24 21 0,-16-12 0,-1-2 0,2 0 0,1-2 0,-1 0 0,2-1 0,0-2 0,1-2 0,0 0 0,0-2 0,31 4 0,30 4 0,0-3 0,116 0 0,170-38 0,-231 1 0,-70 11 0,122-10 0,24 3 0,-113 6 0,108-13 0,-99 15 0,-58 5 0,70 0 0,409 8 0,-533 0-91,-1 1 0,1-1 0,-1 0 0,1-1 0,-1 1 0,1 0 0,-1-1 0,1 0 0,-1-1 0,1 1 0,-2-1 0,2 0 0,-1 0 0,5-4 0,3-6-6735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2-01T02:48:40.60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1 258 24575,'0'-1'0,"0"0"0,0 1 0,0-1 0,0 0 0,1 1 0,-1-1 0,0 0 0,1 1 0,-1-1 0,0 0 0,1 0 0,-1 0 0,1 1 0,-1-1 0,1 0 0,0 1 0,-1-1 0,1 1 0,0-1 0,-1 0 0,0 1 0,1-1 0,0 1 0,-1 0 0,1-1 0,2 0 0,26-5 0,-24 5 0,351-44 0,-117 17 0,25-8 0,741-80 0,-972 113 0,47-1 0,-75 4 0,0 0 0,0 1 0,-1 0 0,1 0 0,0 0 0,0 1 0,-1-1 0,1 0 0,0 1 0,-2 1 0,2-1 0,-1 1 0,4 2 0,19 17 0,0-1 0,2-2 0,0-1 0,1-1 0,45 18 0,167 44 0,-103-38 0,161 72 0,-257-97 0,1-1 0,0-3 0,1-1 0,87 9 0,186-7 0,-279-13 0,38-1 0,-41-1 0,0 2 0,0 2 0,62 10 0,-37 0 0,119 4 0,-39-5 0,768 64 0,-651-63 0,232 5 0,1085-18 0,-1459-5 0,202-36 0,-192 21 0,141-5 0,-194 22 0,0-2 0,90-21 0,-96 15 0,118-2 0,-119 11 0,130-21 0,-125 11 0,0 3 0,87-3 0,148 15 0,-113 1 0,1468-3 0,-1580-2 0,0-4 0,-2-3 0,1-4 0,87-25 0,-125 28 0,-1 3 0,1 0 0,50 1 0,130 7 0,-82 3 0,581-4 0,-678-2 0,67-13 0,-67 9 0,66-4 0,96-5 0,19 0 0,209 16 0,-421-2-93,0 0 1,0-1-1,-1 0 0,0-1 0,1 0 0,-1-2 0,0 2 1,-1-2-1,1-1 0,-1 1 0,0-2 0,10-7 0,-17 12-65,21-13-6668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3BF6B-CD00-164A-A60F-342D7066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3BCC64-7528-4252-93D3-1F602F9E7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097280"/>
            <a:ext cx="10561320" cy="5029200"/>
          </a:xfrm>
        </p:spPr>
        <p:txBody>
          <a:bodyPr/>
          <a:lstStyle>
            <a:lvl1pPr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6159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937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WG2 Meeting #161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Athens, Greece – </a:t>
            </a:r>
            <a:r>
              <a:rPr lang="sv-SE" altLang="en-US" sz="1200" b="1" i="1" dirty="0">
                <a:latin typeface="Arial "/>
              </a:rPr>
              <a:t>Feb 26 – 1 Mar 2024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60926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S2-xxxxxx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5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svg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2.xml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15.png"/><Relationship Id="rId4" Type="http://schemas.openxmlformats.org/officeDocument/2006/relationships/customXml" Target="../ink/ink1.xml"/><Relationship Id="rId9" Type="http://schemas.openxmlformats.org/officeDocument/2006/relationships/image" Target="../media/image1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384" y="1709739"/>
            <a:ext cx="10304980" cy="2018975"/>
          </a:xfrm>
        </p:spPr>
        <p:txBody>
          <a:bodyPr/>
          <a:lstStyle/>
          <a:p>
            <a:pPr eaLnBrk="1" hangingPunct="1"/>
            <a:r>
              <a:rPr lang="en-US" sz="5400" dirty="0"/>
              <a:t>ProSe Multi-Hop Relay Use Cases for Public Safety</a:t>
            </a:r>
            <a:endParaRPr lang="en-GB" altLang="en-US" sz="5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905256" y="4352544"/>
            <a:ext cx="8143013" cy="1698935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Ihab Guirguis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FirstNet, </a:t>
            </a:r>
            <a:r>
              <a:rPr lang="en-GB" dirty="0"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AT&amp;T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3A5A0-A08A-CF7B-0597-49271A3F1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&amp; Discussion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77C9B7-A94D-7FFC-28A4-384F2AC4D3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1777428"/>
            <a:ext cx="10561320" cy="4349051"/>
          </a:xfrm>
        </p:spPr>
        <p:txBody>
          <a:bodyPr/>
          <a:lstStyle/>
          <a:p>
            <a:r>
              <a:rPr lang="en-US" dirty="0"/>
              <a:t>During SA2 January 2024 online meeting, there were some discussions regarding:</a:t>
            </a:r>
          </a:p>
          <a:p>
            <a:pPr lvl="1"/>
            <a:r>
              <a:rPr lang="en-US" dirty="0"/>
              <a:t>Support for Multi-hop Relay topologies</a:t>
            </a:r>
          </a:p>
          <a:p>
            <a:pPr lvl="1"/>
            <a:r>
              <a:rPr lang="en-US" dirty="0"/>
              <a:t>Support for routing mechanism  from a source End UE to target End UE via multiple UE-to-UE Relays, including how to prevent routing loops.</a:t>
            </a:r>
          </a:p>
          <a:p>
            <a:r>
              <a:rPr lang="en-US" dirty="0"/>
              <a:t> It was agreed that these two discussion topics can be addressed as part of the proposed solutions</a:t>
            </a:r>
          </a:p>
          <a:p>
            <a:r>
              <a:rPr lang="en-US" dirty="0"/>
              <a:t>This contribution includes two use cases as requested during the online discussions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174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FD40F-57F8-DD6F-1B11-E5C7A252C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1 – Remote wilderness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315B83-0FAE-F258-33BC-765D253E53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233" y="1982912"/>
            <a:ext cx="4915345" cy="438179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b="1" u="sng" dirty="0">
                <a:solidFill>
                  <a:srgbClr val="FF0000"/>
                </a:solidFill>
              </a:rPr>
              <a:t>Why do we need UE-to-UE multi-hop Relay?</a:t>
            </a:r>
            <a:endParaRPr lang="en-US" dirty="0"/>
          </a:p>
          <a:p>
            <a:r>
              <a:rPr lang="en-US" dirty="0"/>
              <a:t>Here is one use case, there are 2 more in the Annex</a:t>
            </a:r>
          </a:p>
          <a:p>
            <a:r>
              <a:rPr lang="en-US" dirty="0"/>
              <a:t>In this scenario there is a group of fire jumpers that parachute into a remote mountainous wilderness to fight a forest fire.</a:t>
            </a:r>
          </a:p>
          <a:p>
            <a:r>
              <a:rPr lang="en-US" dirty="0"/>
              <a:t>The fire jumpers spread out across the fire line that spreads over several mountains.</a:t>
            </a:r>
          </a:p>
          <a:p>
            <a:r>
              <a:rPr lang="en-US" dirty="0"/>
              <a:t>Due to the location, there is no network coverage but the need to communicate is high so they can keep each other informed to the conditions.</a:t>
            </a:r>
          </a:p>
          <a:p>
            <a:r>
              <a:rPr lang="en-US" dirty="0"/>
              <a:t>The ability to support both private 1-to-1 calling, and group calling is critical to the fire jumpers' safety and for them to do their job.</a:t>
            </a:r>
          </a:p>
          <a:p>
            <a:endParaRPr lang="en-US" dirty="0"/>
          </a:p>
        </p:txBody>
      </p:sp>
      <p:pic>
        <p:nvPicPr>
          <p:cNvPr id="8" name="Graphic 7" descr="Mountains outline">
            <a:extLst>
              <a:ext uri="{FF2B5EF4-FFF2-40B4-BE49-F238E27FC236}">
                <a16:creationId xmlns:a16="http://schemas.microsoft.com/office/drawing/2014/main" id="{B28291C1-E91E-3225-4B98-5BC7E4247F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93884" y="2847975"/>
            <a:ext cx="4131792" cy="4131792"/>
          </a:xfrm>
          <a:prstGeom prst="rect">
            <a:avLst/>
          </a:prstGeom>
        </p:spPr>
      </p:pic>
      <p:pic>
        <p:nvPicPr>
          <p:cNvPr id="14" name="Graphic 13" descr="Mountains outline">
            <a:extLst>
              <a:ext uri="{FF2B5EF4-FFF2-40B4-BE49-F238E27FC236}">
                <a16:creationId xmlns:a16="http://schemas.microsoft.com/office/drawing/2014/main" id="{0B81735D-7135-796C-4B60-A4637EA90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89494" y="3727541"/>
            <a:ext cx="2644273" cy="2644273"/>
          </a:xfrm>
          <a:prstGeom prst="rect">
            <a:avLst/>
          </a:prstGeom>
        </p:spPr>
      </p:pic>
      <p:pic>
        <p:nvPicPr>
          <p:cNvPr id="16" name="Graphic 15" descr="Man with solid fill">
            <a:extLst>
              <a:ext uri="{FF2B5EF4-FFF2-40B4-BE49-F238E27FC236}">
                <a16:creationId xmlns:a16="http://schemas.microsoft.com/office/drawing/2014/main" id="{222DAEDE-DB3F-3587-51A1-F39E776D3C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32715" y="3496352"/>
            <a:ext cx="464735" cy="464735"/>
          </a:xfrm>
          <a:prstGeom prst="rect">
            <a:avLst/>
          </a:prstGeom>
        </p:spPr>
      </p:pic>
      <p:pic>
        <p:nvPicPr>
          <p:cNvPr id="17" name="Graphic 16" descr="Man with solid fill">
            <a:extLst>
              <a:ext uri="{FF2B5EF4-FFF2-40B4-BE49-F238E27FC236}">
                <a16:creationId xmlns:a16="http://schemas.microsoft.com/office/drawing/2014/main" id="{CA96E946-6DF5-82AC-CAD5-D403459921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98777" y="5116164"/>
            <a:ext cx="464735" cy="464735"/>
          </a:xfrm>
          <a:prstGeom prst="rect">
            <a:avLst/>
          </a:prstGeom>
        </p:spPr>
      </p:pic>
      <p:pic>
        <p:nvPicPr>
          <p:cNvPr id="18" name="Graphic 17" descr="Man with solid fill">
            <a:extLst>
              <a:ext uri="{FF2B5EF4-FFF2-40B4-BE49-F238E27FC236}">
                <a16:creationId xmlns:a16="http://schemas.microsoft.com/office/drawing/2014/main" id="{077DDE80-5D13-F58C-D2F6-7302810ADC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62882" y="3905425"/>
            <a:ext cx="464735" cy="464735"/>
          </a:xfrm>
          <a:prstGeom prst="rect">
            <a:avLst/>
          </a:prstGeom>
        </p:spPr>
      </p:pic>
      <p:pic>
        <p:nvPicPr>
          <p:cNvPr id="19" name="Graphic 18" descr="Man with solid fill">
            <a:extLst>
              <a:ext uri="{FF2B5EF4-FFF2-40B4-BE49-F238E27FC236}">
                <a16:creationId xmlns:a16="http://schemas.microsoft.com/office/drawing/2014/main" id="{17811CF7-49F7-CD09-0D14-BA83E39A79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69595" y="5369274"/>
            <a:ext cx="464735" cy="464735"/>
          </a:xfrm>
          <a:prstGeom prst="rect">
            <a:avLst/>
          </a:prstGeom>
        </p:spPr>
      </p:pic>
      <p:pic>
        <p:nvPicPr>
          <p:cNvPr id="20" name="Graphic 19" descr="Man with solid fill">
            <a:extLst>
              <a:ext uri="{FF2B5EF4-FFF2-40B4-BE49-F238E27FC236}">
                <a16:creationId xmlns:a16="http://schemas.microsoft.com/office/drawing/2014/main" id="{317A4F81-67AB-0547-1EA5-6CE15039B8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23027" y="3392078"/>
            <a:ext cx="464735" cy="464735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C01493D3-FC62-9484-6350-C1106D6004E8}"/>
              </a:ext>
            </a:extLst>
          </p:cNvPr>
          <p:cNvGrpSpPr/>
          <p:nvPr/>
        </p:nvGrpSpPr>
        <p:grpSpPr>
          <a:xfrm rot="20697942">
            <a:off x="6410130" y="3445237"/>
            <a:ext cx="517503" cy="154100"/>
            <a:chOff x="4189445" y="2341984"/>
            <a:chExt cx="1065987" cy="334046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DFB4DA5-587A-A546-414B-08B01986F9FA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609058" cy="90823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F8D8E9DD-1F2E-6AB6-FC47-D36375A344D2}"/>
                </a:ext>
              </a:extLst>
            </p:cNvPr>
            <p:cNvCxnSpPr>
              <a:cxnSpLocks/>
            </p:cNvCxnSpPr>
            <p:nvPr/>
          </p:nvCxnSpPr>
          <p:spPr>
            <a:xfrm>
              <a:off x="4589489" y="2599033"/>
              <a:ext cx="663445" cy="76997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D3E11303-F16D-299F-A5CA-3E817204E5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1902" y="2432807"/>
              <a:ext cx="76602" cy="90425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5FCE2B53-B458-364F-5417-C2AD2065106A}"/>
                </a:ext>
              </a:extLst>
            </p:cNvPr>
            <p:cNvCxnSpPr>
              <a:cxnSpLocks/>
            </p:cNvCxnSpPr>
            <p:nvPr/>
          </p:nvCxnSpPr>
          <p:spPr>
            <a:xfrm>
              <a:off x="4721902" y="2523232"/>
              <a:ext cx="533530" cy="152798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23C13DC-64C4-C11B-C8C3-D50D8798D46E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489985" cy="153878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3CA244CC-023C-967B-C778-7F18F45BD43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89489" y="2495862"/>
              <a:ext cx="89941" cy="103171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FB0662E-CACC-19DE-8CF3-1331F4B09A7D}"/>
              </a:ext>
            </a:extLst>
          </p:cNvPr>
          <p:cNvGrpSpPr/>
          <p:nvPr/>
        </p:nvGrpSpPr>
        <p:grpSpPr>
          <a:xfrm rot="19327953">
            <a:off x="8362415" y="5440473"/>
            <a:ext cx="620184" cy="194856"/>
            <a:chOff x="4189445" y="2341984"/>
            <a:chExt cx="1065987" cy="334046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991F4F8-F6B3-E495-8854-8C400D37D155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609058" cy="90823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091E124-EEE9-9B91-44CD-3CA60971A282}"/>
                </a:ext>
              </a:extLst>
            </p:cNvPr>
            <p:cNvCxnSpPr>
              <a:cxnSpLocks/>
            </p:cNvCxnSpPr>
            <p:nvPr/>
          </p:nvCxnSpPr>
          <p:spPr>
            <a:xfrm>
              <a:off x="4589489" y="2599033"/>
              <a:ext cx="663445" cy="76997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17A10EF3-33A7-007E-CC4F-CF00B7AE61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1902" y="2432807"/>
              <a:ext cx="76602" cy="90425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DF69E4CB-14E2-FDDF-EBF0-0F203EC9CE96}"/>
                </a:ext>
              </a:extLst>
            </p:cNvPr>
            <p:cNvCxnSpPr>
              <a:cxnSpLocks/>
            </p:cNvCxnSpPr>
            <p:nvPr/>
          </p:nvCxnSpPr>
          <p:spPr>
            <a:xfrm>
              <a:off x="4721902" y="2523232"/>
              <a:ext cx="533530" cy="152798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3D9EC7AA-FB05-0424-2AFB-FD91FEA897FB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489985" cy="153878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0B76062F-C998-3322-A7E6-A6F58FC90F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89489" y="2495862"/>
              <a:ext cx="89941" cy="103171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2552687-3311-7A7D-2C50-14261A081682}"/>
              </a:ext>
            </a:extLst>
          </p:cNvPr>
          <p:cNvGrpSpPr/>
          <p:nvPr/>
        </p:nvGrpSpPr>
        <p:grpSpPr>
          <a:xfrm rot="2942139">
            <a:off x="7151257" y="4641170"/>
            <a:ext cx="1472356" cy="264959"/>
            <a:chOff x="4189445" y="2341984"/>
            <a:chExt cx="1065987" cy="334046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FF8081E7-800F-FD07-5918-8B1A8730B77B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609058" cy="90823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B8537B8-EA60-0378-D4D5-D4BB7A1AE10A}"/>
                </a:ext>
              </a:extLst>
            </p:cNvPr>
            <p:cNvCxnSpPr>
              <a:cxnSpLocks/>
            </p:cNvCxnSpPr>
            <p:nvPr/>
          </p:nvCxnSpPr>
          <p:spPr>
            <a:xfrm>
              <a:off x="4589489" y="2599033"/>
              <a:ext cx="663445" cy="76997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FB8AEFD-5F3D-5A78-343E-4241D912C4D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1902" y="2432807"/>
              <a:ext cx="76602" cy="90425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6A350F57-1E31-A968-9201-6B84E5A77F07}"/>
                </a:ext>
              </a:extLst>
            </p:cNvPr>
            <p:cNvCxnSpPr>
              <a:cxnSpLocks/>
            </p:cNvCxnSpPr>
            <p:nvPr/>
          </p:nvCxnSpPr>
          <p:spPr>
            <a:xfrm>
              <a:off x="4721902" y="2523232"/>
              <a:ext cx="533530" cy="152798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8807163-17D5-DFF8-0D71-14FA87A770A3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489985" cy="153878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2598B92D-1B0F-C318-D49D-A273F31CEE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89489" y="2495862"/>
              <a:ext cx="89941" cy="103171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14CB69B3-6EE1-6875-D370-1CF9ED843F46}"/>
              </a:ext>
            </a:extLst>
          </p:cNvPr>
          <p:cNvGrpSpPr/>
          <p:nvPr/>
        </p:nvGrpSpPr>
        <p:grpSpPr>
          <a:xfrm rot="17093388">
            <a:off x="9028395" y="4659937"/>
            <a:ext cx="766369" cy="153251"/>
            <a:chOff x="4189445" y="2341984"/>
            <a:chExt cx="1065987" cy="334046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65717BEB-288E-29B6-D75A-34DA8FD834C2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609058" cy="90823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8242AD97-BBD7-C02D-82E4-B98C7A7FEEB5}"/>
                </a:ext>
              </a:extLst>
            </p:cNvPr>
            <p:cNvCxnSpPr>
              <a:cxnSpLocks/>
            </p:cNvCxnSpPr>
            <p:nvPr/>
          </p:nvCxnSpPr>
          <p:spPr>
            <a:xfrm>
              <a:off x="4589489" y="2599033"/>
              <a:ext cx="663445" cy="76997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5910DD7A-BA0F-9D4C-C461-4C629649F3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1902" y="2432807"/>
              <a:ext cx="76602" cy="90425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2081A84B-7C41-546C-8026-E6C70310919E}"/>
                </a:ext>
              </a:extLst>
            </p:cNvPr>
            <p:cNvCxnSpPr>
              <a:cxnSpLocks/>
            </p:cNvCxnSpPr>
            <p:nvPr/>
          </p:nvCxnSpPr>
          <p:spPr>
            <a:xfrm>
              <a:off x="4721902" y="2523232"/>
              <a:ext cx="533530" cy="152798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361C523C-33CD-0838-332E-9FD6D163F955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489985" cy="153878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E9D4BB20-8926-0E40-D57B-CDB6835C4B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89489" y="2495862"/>
              <a:ext cx="89941" cy="103171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1" name="Graphic 50" descr="Fire with solid fill">
            <a:extLst>
              <a:ext uri="{FF2B5EF4-FFF2-40B4-BE49-F238E27FC236}">
                <a16:creationId xmlns:a16="http://schemas.microsoft.com/office/drawing/2014/main" id="{0EAA5329-E0C3-E25A-C1D9-79F226DE4E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44125" y="4501097"/>
            <a:ext cx="464735" cy="464735"/>
          </a:xfrm>
          <a:prstGeom prst="rect">
            <a:avLst/>
          </a:prstGeom>
        </p:spPr>
      </p:pic>
      <p:pic>
        <p:nvPicPr>
          <p:cNvPr id="52" name="Graphic 51" descr="Fire with solid fill">
            <a:extLst>
              <a:ext uri="{FF2B5EF4-FFF2-40B4-BE49-F238E27FC236}">
                <a16:creationId xmlns:a16="http://schemas.microsoft.com/office/drawing/2014/main" id="{968B972A-AC47-0014-D08A-F2CB0B793A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37161" y="4380237"/>
            <a:ext cx="464735" cy="464735"/>
          </a:xfrm>
          <a:prstGeom prst="rect">
            <a:avLst/>
          </a:prstGeom>
        </p:spPr>
      </p:pic>
      <p:pic>
        <p:nvPicPr>
          <p:cNvPr id="53" name="Graphic 52" descr="Fire with solid fill">
            <a:extLst>
              <a:ext uri="{FF2B5EF4-FFF2-40B4-BE49-F238E27FC236}">
                <a16:creationId xmlns:a16="http://schemas.microsoft.com/office/drawing/2014/main" id="{4919A6DF-145E-1D0C-32FF-B4EE192E2A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57233" y="5011523"/>
            <a:ext cx="464735" cy="464735"/>
          </a:xfrm>
          <a:prstGeom prst="rect">
            <a:avLst/>
          </a:prstGeom>
        </p:spPr>
      </p:pic>
      <p:pic>
        <p:nvPicPr>
          <p:cNvPr id="54" name="Graphic 53" descr="Fire with solid fill">
            <a:extLst>
              <a:ext uri="{FF2B5EF4-FFF2-40B4-BE49-F238E27FC236}">
                <a16:creationId xmlns:a16="http://schemas.microsoft.com/office/drawing/2014/main" id="{BD1E6DB5-7FED-E2CD-3379-6D53CC16B7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746091" y="4260440"/>
            <a:ext cx="464735" cy="464735"/>
          </a:xfrm>
          <a:prstGeom prst="rect">
            <a:avLst/>
          </a:prstGeom>
        </p:spPr>
      </p:pic>
      <p:pic>
        <p:nvPicPr>
          <p:cNvPr id="55" name="Graphic 54" descr="Fire with solid fill">
            <a:extLst>
              <a:ext uri="{FF2B5EF4-FFF2-40B4-BE49-F238E27FC236}">
                <a16:creationId xmlns:a16="http://schemas.microsoft.com/office/drawing/2014/main" id="{C128B68A-B398-4DFA-ED7E-63D23969AF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12223" y="5484555"/>
            <a:ext cx="435548" cy="435548"/>
          </a:xfrm>
          <a:prstGeom prst="rect">
            <a:avLst/>
          </a:prstGeom>
        </p:spPr>
      </p:pic>
      <p:pic>
        <p:nvPicPr>
          <p:cNvPr id="56" name="Graphic 55" descr="Fire with solid fill">
            <a:extLst>
              <a:ext uri="{FF2B5EF4-FFF2-40B4-BE49-F238E27FC236}">
                <a16:creationId xmlns:a16="http://schemas.microsoft.com/office/drawing/2014/main" id="{91B42E0E-8732-5A2A-C467-C707852800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32560" y="5068073"/>
            <a:ext cx="464735" cy="464735"/>
          </a:xfrm>
          <a:prstGeom prst="rect">
            <a:avLst/>
          </a:prstGeom>
        </p:spPr>
      </p:pic>
      <p:pic>
        <p:nvPicPr>
          <p:cNvPr id="57" name="Graphic 56" descr="Fire with solid fill">
            <a:extLst>
              <a:ext uri="{FF2B5EF4-FFF2-40B4-BE49-F238E27FC236}">
                <a16:creationId xmlns:a16="http://schemas.microsoft.com/office/drawing/2014/main" id="{F360070F-48D3-331E-F967-B914576FD2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59973" y="4742263"/>
            <a:ext cx="464735" cy="464735"/>
          </a:xfrm>
          <a:prstGeom prst="rect">
            <a:avLst/>
          </a:prstGeom>
        </p:spPr>
      </p:pic>
      <p:pic>
        <p:nvPicPr>
          <p:cNvPr id="4" name="Graphic 3" descr="Man with solid fill">
            <a:extLst>
              <a:ext uri="{FF2B5EF4-FFF2-40B4-BE49-F238E27FC236}">
                <a16:creationId xmlns:a16="http://schemas.microsoft.com/office/drawing/2014/main" id="{2BF9B617-D426-05BB-39CC-8DF894CDE1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87318" y="4075680"/>
            <a:ext cx="464735" cy="46473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4AB45D6-1626-F963-72D3-556BB4ED54D8}"/>
              </a:ext>
            </a:extLst>
          </p:cNvPr>
          <p:cNvGrpSpPr/>
          <p:nvPr/>
        </p:nvGrpSpPr>
        <p:grpSpPr>
          <a:xfrm rot="599379">
            <a:off x="7302281" y="3688207"/>
            <a:ext cx="905989" cy="303083"/>
            <a:chOff x="4189445" y="2341984"/>
            <a:chExt cx="1065987" cy="334046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D38DFE36-EFC9-45A1-4168-1FA87EE39A52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609058" cy="90823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97E49EA6-8C08-B9E5-7521-E28FA6340C23}"/>
                </a:ext>
              </a:extLst>
            </p:cNvPr>
            <p:cNvCxnSpPr>
              <a:cxnSpLocks/>
            </p:cNvCxnSpPr>
            <p:nvPr/>
          </p:nvCxnSpPr>
          <p:spPr>
            <a:xfrm>
              <a:off x="4589489" y="2599033"/>
              <a:ext cx="663445" cy="76997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1A4EE14A-F922-6BC6-4FC5-1FD98DE6633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1902" y="2432807"/>
              <a:ext cx="76602" cy="90425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C6B10C5-273C-318A-8A85-B76E486690D4}"/>
                </a:ext>
              </a:extLst>
            </p:cNvPr>
            <p:cNvCxnSpPr>
              <a:cxnSpLocks/>
            </p:cNvCxnSpPr>
            <p:nvPr/>
          </p:nvCxnSpPr>
          <p:spPr>
            <a:xfrm>
              <a:off x="4721902" y="2523232"/>
              <a:ext cx="533530" cy="152798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3EBD5F6-FD6D-3E55-E811-F48FCD3D2FE3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489985" cy="153878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04FDCE8-039B-88A3-C60F-DBD2090916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89489" y="2495862"/>
              <a:ext cx="89941" cy="103171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0ABADF8-0891-436D-66E1-D9E34EE5EA34}"/>
              </a:ext>
            </a:extLst>
          </p:cNvPr>
          <p:cNvGrpSpPr/>
          <p:nvPr/>
        </p:nvGrpSpPr>
        <p:grpSpPr>
          <a:xfrm rot="4541800">
            <a:off x="7967165" y="4960950"/>
            <a:ext cx="706579" cy="173696"/>
            <a:chOff x="4189445" y="2341984"/>
            <a:chExt cx="1065987" cy="334046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DDA7A8C-4598-1545-A2C5-7D003DB5E1E6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609058" cy="90823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D51E5C03-06F7-405F-17A7-67020D8C07ED}"/>
                </a:ext>
              </a:extLst>
            </p:cNvPr>
            <p:cNvCxnSpPr>
              <a:cxnSpLocks/>
            </p:cNvCxnSpPr>
            <p:nvPr/>
          </p:nvCxnSpPr>
          <p:spPr>
            <a:xfrm>
              <a:off x="4589489" y="2599033"/>
              <a:ext cx="663445" cy="76997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487B221A-ABF9-96DD-68E7-7E268D98466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1902" y="2432807"/>
              <a:ext cx="76602" cy="90425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B0DF1F85-798E-A58E-1E60-41393BDEC5E5}"/>
                </a:ext>
              </a:extLst>
            </p:cNvPr>
            <p:cNvCxnSpPr>
              <a:cxnSpLocks/>
            </p:cNvCxnSpPr>
            <p:nvPr/>
          </p:nvCxnSpPr>
          <p:spPr>
            <a:xfrm>
              <a:off x="4721902" y="2523232"/>
              <a:ext cx="533530" cy="152798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588AD15F-0215-2DB7-246F-8F70E8CAF006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489985" cy="153878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0C34DFF1-1600-E2A0-C0BA-E87E12BE735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89489" y="2495862"/>
              <a:ext cx="89941" cy="103171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Oval 62">
            <a:extLst>
              <a:ext uri="{FF2B5EF4-FFF2-40B4-BE49-F238E27FC236}">
                <a16:creationId xmlns:a16="http://schemas.microsoft.com/office/drawing/2014/main" id="{5353B1F3-4F82-74A0-C3A2-9012F229EC8E}"/>
              </a:ext>
            </a:extLst>
          </p:cNvPr>
          <p:cNvSpPr/>
          <p:nvPr/>
        </p:nvSpPr>
        <p:spPr>
          <a:xfrm rot="3096179">
            <a:off x="6298055" y="3761261"/>
            <a:ext cx="2857405" cy="1677681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2CC367E-E555-384B-B20D-1C8C65E41C32}"/>
              </a:ext>
            </a:extLst>
          </p:cNvPr>
          <p:cNvGrpSpPr/>
          <p:nvPr/>
        </p:nvGrpSpPr>
        <p:grpSpPr>
          <a:xfrm rot="20252443">
            <a:off x="8616160" y="3950001"/>
            <a:ext cx="905989" cy="303083"/>
            <a:chOff x="4189445" y="2341984"/>
            <a:chExt cx="1065987" cy="334046"/>
          </a:xfrm>
        </p:grpSpPr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9D9C9730-98B5-675B-326C-ED453272A5BE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609058" cy="90823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A704BC09-12FA-FAF4-AD35-9589AC510F6B}"/>
                </a:ext>
              </a:extLst>
            </p:cNvPr>
            <p:cNvCxnSpPr>
              <a:cxnSpLocks/>
            </p:cNvCxnSpPr>
            <p:nvPr/>
          </p:nvCxnSpPr>
          <p:spPr>
            <a:xfrm>
              <a:off x="4589489" y="2599033"/>
              <a:ext cx="663445" cy="76997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83FA8D67-4791-ADAF-E5B5-C5C834BF5BF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1902" y="2432807"/>
              <a:ext cx="76602" cy="90425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0577C42C-2241-93A2-BB0E-D2FF8851555F}"/>
                </a:ext>
              </a:extLst>
            </p:cNvPr>
            <p:cNvCxnSpPr>
              <a:cxnSpLocks/>
            </p:cNvCxnSpPr>
            <p:nvPr/>
          </p:nvCxnSpPr>
          <p:spPr>
            <a:xfrm>
              <a:off x="4721902" y="2523232"/>
              <a:ext cx="533530" cy="152798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734C2331-5323-868D-4A89-EAB00414F64C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489985" cy="153878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5181DA2D-0A88-630D-98E7-91A46E2B3B5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89489" y="2495862"/>
              <a:ext cx="89941" cy="103171"/>
            </a:xfrm>
            <a:prstGeom prst="line">
              <a:avLst/>
            </a:prstGeom>
            <a:ln>
              <a:solidFill>
                <a:srgbClr val="0568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95061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E61206-38CD-3A95-1530-2DFD471E11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 descr="A city block">
            <a:extLst>
              <a:ext uri="{FF2B5EF4-FFF2-40B4-BE49-F238E27FC236}">
                <a16:creationId xmlns:a16="http://schemas.microsoft.com/office/drawing/2014/main" id="{84D44102-8255-021D-1FB9-AFDA7A9F1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57916" y="1846061"/>
            <a:ext cx="5327723" cy="3129095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4FDDEC2A-FD5C-337A-5971-67FBD67B198A}"/>
              </a:ext>
            </a:extLst>
          </p:cNvPr>
          <p:cNvGrpSpPr/>
          <p:nvPr/>
        </p:nvGrpSpPr>
        <p:grpSpPr>
          <a:xfrm rot="19277894">
            <a:off x="8482938" y="4448111"/>
            <a:ext cx="706726" cy="144177"/>
            <a:chOff x="4189445" y="2341984"/>
            <a:chExt cx="1065987" cy="334046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37DCF45-6AB1-CEB4-51BE-B77A88CCE93C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609058" cy="9082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CDC15A9-F645-3D39-1608-4A6EB08EEEA6}"/>
                </a:ext>
              </a:extLst>
            </p:cNvPr>
            <p:cNvCxnSpPr>
              <a:cxnSpLocks/>
            </p:cNvCxnSpPr>
            <p:nvPr/>
          </p:nvCxnSpPr>
          <p:spPr>
            <a:xfrm>
              <a:off x="4589489" y="2599033"/>
              <a:ext cx="663445" cy="769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863F05AB-06EE-BE75-4BE3-3FBE4C6D3E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1902" y="2432807"/>
              <a:ext cx="76602" cy="904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08F842A-A322-43B7-1C29-F96EB5448234}"/>
                </a:ext>
              </a:extLst>
            </p:cNvPr>
            <p:cNvCxnSpPr>
              <a:cxnSpLocks/>
            </p:cNvCxnSpPr>
            <p:nvPr/>
          </p:nvCxnSpPr>
          <p:spPr>
            <a:xfrm>
              <a:off x="4721902" y="2523232"/>
              <a:ext cx="533530" cy="1527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A8FA1FB-9C60-889F-E4E1-D7A3CF9F4A1A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489985" cy="1538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F6C0557E-D29C-8D3D-9704-B9CE2143D6F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89489" y="2495862"/>
              <a:ext cx="89941" cy="10317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F0C8B7E-AC7B-AE15-1C54-325BFB8FA0BF}"/>
              </a:ext>
            </a:extLst>
          </p:cNvPr>
          <p:cNvGrpSpPr/>
          <p:nvPr/>
        </p:nvGrpSpPr>
        <p:grpSpPr>
          <a:xfrm rot="18635068">
            <a:off x="7449416" y="5110767"/>
            <a:ext cx="771981" cy="260233"/>
            <a:chOff x="4189445" y="2341984"/>
            <a:chExt cx="1065987" cy="334046"/>
          </a:xfrm>
        </p:grpSpPr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606710A5-087D-F458-5B77-05D464891388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609058" cy="9082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032A7022-E422-A92B-2331-FF81107FD0F1}"/>
                </a:ext>
              </a:extLst>
            </p:cNvPr>
            <p:cNvCxnSpPr>
              <a:cxnSpLocks/>
            </p:cNvCxnSpPr>
            <p:nvPr/>
          </p:nvCxnSpPr>
          <p:spPr>
            <a:xfrm>
              <a:off x="4589489" y="2599033"/>
              <a:ext cx="663445" cy="769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0F1ED1E6-7C6E-0C19-63B2-5FA412741E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1902" y="2432807"/>
              <a:ext cx="76602" cy="904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3F1475E-684F-DC56-F819-DEA01620FB84}"/>
                </a:ext>
              </a:extLst>
            </p:cNvPr>
            <p:cNvCxnSpPr>
              <a:cxnSpLocks/>
            </p:cNvCxnSpPr>
            <p:nvPr/>
          </p:nvCxnSpPr>
          <p:spPr>
            <a:xfrm>
              <a:off x="4721902" y="2523232"/>
              <a:ext cx="533530" cy="1527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675F317-85BD-B373-9FDB-39260AE378F3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489985" cy="1538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787E6A37-A78E-D394-2FEB-8467AE9ED45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89489" y="2495862"/>
              <a:ext cx="89941" cy="10317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8F8BE263-1F0C-61C2-AEAD-BF5C0F92EBA2}"/>
                  </a:ext>
                </a:extLst>
              </p14:cNvPr>
              <p14:cNvContentPartPr/>
              <p14:nvPr/>
            </p14:nvContentPartPr>
            <p14:xfrm>
              <a:off x="5515127" y="4281149"/>
              <a:ext cx="5707524" cy="120478"/>
            </p14:xfrm>
          </p:contentPart>
        </mc:Choice>
        <mc:Fallback xmlns=""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8F8BE263-1F0C-61C2-AEAD-BF5C0F92EBA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06126" y="4272131"/>
                <a:ext cx="5725165" cy="138153"/>
              </a:xfrm>
              <a:prstGeom prst="rect">
                <a:avLst/>
              </a:prstGeom>
            </p:spPr>
          </p:pic>
        </mc:Fallback>
      </mc:AlternateContent>
      <p:sp>
        <p:nvSpPr>
          <p:cNvPr id="45" name="TextBox 44">
            <a:extLst>
              <a:ext uri="{FF2B5EF4-FFF2-40B4-BE49-F238E27FC236}">
                <a16:creationId xmlns:a16="http://schemas.microsoft.com/office/drawing/2014/main" id="{4186141C-0436-1DF4-DFF1-31E63E4DF119}"/>
              </a:ext>
            </a:extLst>
          </p:cNvPr>
          <p:cNvSpPr txBox="1"/>
          <p:nvPr/>
        </p:nvSpPr>
        <p:spPr>
          <a:xfrm>
            <a:off x="5789423" y="4367470"/>
            <a:ext cx="178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Basement Area 1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6" name="Ink 45">
                <a:extLst>
                  <a:ext uri="{FF2B5EF4-FFF2-40B4-BE49-F238E27FC236}">
                    <a16:creationId xmlns:a16="http://schemas.microsoft.com/office/drawing/2014/main" id="{B65A65D5-213F-9CE2-4AA9-34E0FD739CFB}"/>
                  </a:ext>
                </a:extLst>
              </p14:cNvPr>
              <p14:cNvContentPartPr/>
              <p14:nvPr/>
            </p14:nvContentPartPr>
            <p14:xfrm>
              <a:off x="5515127" y="5100921"/>
              <a:ext cx="5327723" cy="226748"/>
            </p14:xfrm>
          </p:contentPart>
        </mc:Choice>
        <mc:Fallback xmlns="">
          <p:pic>
            <p:nvPicPr>
              <p:cNvPr id="46" name="Ink 45">
                <a:extLst>
                  <a:ext uri="{FF2B5EF4-FFF2-40B4-BE49-F238E27FC236}">
                    <a16:creationId xmlns:a16="http://schemas.microsoft.com/office/drawing/2014/main" id="{B65A65D5-213F-9CE2-4AA9-34E0FD739CF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506127" y="5091923"/>
                <a:ext cx="5345363" cy="244384"/>
              </a:xfrm>
              <a:prstGeom prst="rect">
                <a:avLst/>
              </a:prstGeom>
            </p:spPr>
          </p:pic>
        </mc:Fallback>
      </mc:AlternateContent>
      <p:sp>
        <p:nvSpPr>
          <p:cNvPr id="47" name="TextBox 46">
            <a:extLst>
              <a:ext uri="{FF2B5EF4-FFF2-40B4-BE49-F238E27FC236}">
                <a16:creationId xmlns:a16="http://schemas.microsoft.com/office/drawing/2014/main" id="{96695F57-97C4-BD21-23A6-D0F8816C7D30}"/>
              </a:ext>
            </a:extLst>
          </p:cNvPr>
          <p:cNvSpPr txBox="1"/>
          <p:nvPr/>
        </p:nvSpPr>
        <p:spPr>
          <a:xfrm>
            <a:off x="5780210" y="5879139"/>
            <a:ext cx="178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Basement Area 2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AF9F5E4A-D8A5-A62F-37BF-270DDBE03119}"/>
              </a:ext>
            </a:extLst>
          </p:cNvPr>
          <p:cNvGrpSpPr/>
          <p:nvPr/>
        </p:nvGrpSpPr>
        <p:grpSpPr>
          <a:xfrm>
            <a:off x="10050725" y="3898635"/>
            <a:ext cx="394357" cy="415006"/>
            <a:chOff x="5269632" y="3824345"/>
            <a:chExt cx="362798" cy="362798"/>
          </a:xfrm>
        </p:grpSpPr>
        <p:pic>
          <p:nvPicPr>
            <p:cNvPr id="80" name="Graphic 79" descr="Firefighter female outline">
              <a:extLst>
                <a:ext uri="{FF2B5EF4-FFF2-40B4-BE49-F238E27FC236}">
                  <a16:creationId xmlns:a16="http://schemas.microsoft.com/office/drawing/2014/main" id="{37851432-FDED-24A2-9CDC-FA2F0C51A7B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269632" y="3824345"/>
              <a:ext cx="362798" cy="362798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FC621151-0561-C260-C3BF-9405E58DAF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407896" y="4039051"/>
              <a:ext cx="86270" cy="135567"/>
            </a:xfrm>
            <a:prstGeom prst="rect">
              <a:avLst/>
            </a:prstGeom>
          </p:spPr>
        </p:pic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605D636A-C02B-71CF-EA8E-CF91F4E350AD}"/>
              </a:ext>
            </a:extLst>
          </p:cNvPr>
          <p:cNvGrpSpPr/>
          <p:nvPr/>
        </p:nvGrpSpPr>
        <p:grpSpPr>
          <a:xfrm rot="13219637">
            <a:off x="9202819" y="4545873"/>
            <a:ext cx="706726" cy="144177"/>
            <a:chOff x="4189445" y="2341984"/>
            <a:chExt cx="1065987" cy="334046"/>
          </a:xfrm>
        </p:grpSpPr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F6FD7A85-2F37-4791-7908-3E523F56968F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609058" cy="9082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756C3F41-CF5E-E4F1-F2C5-D3B6A607081F}"/>
                </a:ext>
              </a:extLst>
            </p:cNvPr>
            <p:cNvCxnSpPr>
              <a:cxnSpLocks/>
            </p:cNvCxnSpPr>
            <p:nvPr/>
          </p:nvCxnSpPr>
          <p:spPr>
            <a:xfrm>
              <a:off x="4589489" y="2599033"/>
              <a:ext cx="663445" cy="769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74B4EA07-02BB-E2C0-8104-EEEAAB364B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1902" y="2432807"/>
              <a:ext cx="76602" cy="904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F4CCF71B-EF74-3F6C-3DA1-42027819CBFC}"/>
                </a:ext>
              </a:extLst>
            </p:cNvPr>
            <p:cNvCxnSpPr>
              <a:cxnSpLocks/>
            </p:cNvCxnSpPr>
            <p:nvPr/>
          </p:nvCxnSpPr>
          <p:spPr>
            <a:xfrm>
              <a:off x="4721902" y="2523232"/>
              <a:ext cx="533530" cy="1527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B32F3FD4-6069-C6FF-C424-046448D4EC79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489985" cy="1538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13D9563F-8B6C-D40C-1BF3-2F33BF929D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89489" y="2495862"/>
              <a:ext cx="89941" cy="10317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4096E2CB-9A32-F7A9-8620-78B7872090D9}"/>
              </a:ext>
            </a:extLst>
          </p:cNvPr>
          <p:cNvGrpSpPr/>
          <p:nvPr/>
        </p:nvGrpSpPr>
        <p:grpSpPr>
          <a:xfrm rot="8876520">
            <a:off x="9070810" y="4905357"/>
            <a:ext cx="683754" cy="215224"/>
            <a:chOff x="4189445" y="2341984"/>
            <a:chExt cx="1065987" cy="334046"/>
          </a:xfrm>
        </p:grpSpPr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1DA04BCA-2944-BEA4-B4D8-09D1CF1444CE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609058" cy="9082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CC897D7A-DAF2-0943-7373-28D64D29FE9E}"/>
                </a:ext>
              </a:extLst>
            </p:cNvPr>
            <p:cNvCxnSpPr>
              <a:cxnSpLocks/>
            </p:cNvCxnSpPr>
            <p:nvPr/>
          </p:nvCxnSpPr>
          <p:spPr>
            <a:xfrm>
              <a:off x="4589489" y="2599033"/>
              <a:ext cx="663445" cy="769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C8187FA4-54AD-9196-5CC5-1C7212F5641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1902" y="2432807"/>
              <a:ext cx="76602" cy="904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AB204344-9253-3490-4B10-0F63654B9948}"/>
                </a:ext>
              </a:extLst>
            </p:cNvPr>
            <p:cNvCxnSpPr>
              <a:cxnSpLocks/>
            </p:cNvCxnSpPr>
            <p:nvPr/>
          </p:nvCxnSpPr>
          <p:spPr>
            <a:xfrm>
              <a:off x="4721902" y="2523232"/>
              <a:ext cx="533530" cy="1527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D337CADE-BA74-77A5-9F64-8CD735E52671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489985" cy="1538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8339D6DE-1F70-8C03-41C5-9E398D9C40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89489" y="2495862"/>
              <a:ext cx="89941" cy="10317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20300DF6-9308-2287-6771-5481C2E7AA61}"/>
              </a:ext>
            </a:extLst>
          </p:cNvPr>
          <p:cNvGrpSpPr/>
          <p:nvPr/>
        </p:nvGrpSpPr>
        <p:grpSpPr>
          <a:xfrm>
            <a:off x="9689926" y="4733587"/>
            <a:ext cx="394357" cy="415006"/>
            <a:chOff x="5269632" y="3824345"/>
            <a:chExt cx="362798" cy="362798"/>
          </a:xfrm>
        </p:grpSpPr>
        <p:pic>
          <p:nvPicPr>
            <p:cNvPr id="104" name="Graphic 103" descr="Firefighter female outline">
              <a:extLst>
                <a:ext uri="{FF2B5EF4-FFF2-40B4-BE49-F238E27FC236}">
                  <a16:creationId xmlns:a16="http://schemas.microsoft.com/office/drawing/2014/main" id="{7BCF4B68-E4C2-F4CD-285A-D74433D06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269632" y="3824345"/>
              <a:ext cx="362798" cy="362798"/>
            </a:xfrm>
            <a:prstGeom prst="rect">
              <a:avLst/>
            </a:prstGeom>
          </p:spPr>
        </p:pic>
        <p:pic>
          <p:nvPicPr>
            <p:cNvPr id="105" name="Picture 104">
              <a:extLst>
                <a:ext uri="{FF2B5EF4-FFF2-40B4-BE49-F238E27FC236}">
                  <a16:creationId xmlns:a16="http://schemas.microsoft.com/office/drawing/2014/main" id="{E565E001-0F5C-34F3-77CD-CF43842D7F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407896" y="4039051"/>
              <a:ext cx="86270" cy="135567"/>
            </a:xfrm>
            <a:prstGeom prst="rect">
              <a:avLst/>
            </a:prstGeom>
          </p:spPr>
        </p:pic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855827ED-101F-E07E-CE40-47247FD6A092}"/>
              </a:ext>
            </a:extLst>
          </p:cNvPr>
          <p:cNvGrpSpPr/>
          <p:nvPr/>
        </p:nvGrpSpPr>
        <p:grpSpPr>
          <a:xfrm>
            <a:off x="8996006" y="3876794"/>
            <a:ext cx="394357" cy="415006"/>
            <a:chOff x="5269632" y="3824345"/>
            <a:chExt cx="362798" cy="362798"/>
          </a:xfrm>
        </p:grpSpPr>
        <p:pic>
          <p:nvPicPr>
            <p:cNvPr id="107" name="Graphic 106" descr="Firefighter female outline">
              <a:extLst>
                <a:ext uri="{FF2B5EF4-FFF2-40B4-BE49-F238E27FC236}">
                  <a16:creationId xmlns:a16="http://schemas.microsoft.com/office/drawing/2014/main" id="{228C7FD1-E05A-8844-9DB2-1E1034399DA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269632" y="3824345"/>
              <a:ext cx="362798" cy="362798"/>
            </a:xfrm>
            <a:prstGeom prst="rect">
              <a:avLst/>
            </a:prstGeom>
          </p:spPr>
        </p:pic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F7C00FBF-94E5-B0F4-E1A7-60738E4B9C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407896" y="4039051"/>
              <a:ext cx="86270" cy="135567"/>
            </a:xfrm>
            <a:prstGeom prst="rect">
              <a:avLst/>
            </a:prstGeom>
          </p:spPr>
        </p:pic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D5587E3A-D7CD-78EB-A005-68E5EF69943D}"/>
              </a:ext>
            </a:extLst>
          </p:cNvPr>
          <p:cNvGrpSpPr/>
          <p:nvPr/>
        </p:nvGrpSpPr>
        <p:grpSpPr>
          <a:xfrm>
            <a:off x="8146225" y="4598628"/>
            <a:ext cx="394357" cy="415006"/>
            <a:chOff x="5269632" y="3824345"/>
            <a:chExt cx="362798" cy="362798"/>
          </a:xfrm>
        </p:grpSpPr>
        <p:pic>
          <p:nvPicPr>
            <p:cNvPr id="110" name="Graphic 109" descr="Firefighter female outline">
              <a:extLst>
                <a:ext uri="{FF2B5EF4-FFF2-40B4-BE49-F238E27FC236}">
                  <a16:creationId xmlns:a16="http://schemas.microsoft.com/office/drawing/2014/main" id="{138E298D-665E-9178-9712-56FD98EA3ED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269632" y="3824345"/>
              <a:ext cx="362798" cy="362798"/>
            </a:xfrm>
            <a:prstGeom prst="rect">
              <a:avLst/>
            </a:prstGeom>
          </p:spPr>
        </p:pic>
        <p:pic>
          <p:nvPicPr>
            <p:cNvPr id="111" name="Picture 110">
              <a:extLst>
                <a:ext uri="{FF2B5EF4-FFF2-40B4-BE49-F238E27FC236}">
                  <a16:creationId xmlns:a16="http://schemas.microsoft.com/office/drawing/2014/main" id="{C359132A-EFDF-A32B-2D07-F1FF65C748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407896" y="4039051"/>
              <a:ext cx="86270" cy="135567"/>
            </a:xfrm>
            <a:prstGeom prst="rect">
              <a:avLst/>
            </a:prstGeom>
          </p:spPr>
        </p:pic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4E3E4AA7-EAA6-775C-97C3-4F3256587638}"/>
              </a:ext>
            </a:extLst>
          </p:cNvPr>
          <p:cNvGrpSpPr/>
          <p:nvPr/>
        </p:nvGrpSpPr>
        <p:grpSpPr>
          <a:xfrm>
            <a:off x="7083910" y="5319858"/>
            <a:ext cx="394357" cy="415006"/>
            <a:chOff x="5269632" y="3824345"/>
            <a:chExt cx="362798" cy="362798"/>
          </a:xfrm>
        </p:grpSpPr>
        <p:pic>
          <p:nvPicPr>
            <p:cNvPr id="113" name="Graphic 112" descr="Firefighter female outline">
              <a:extLst>
                <a:ext uri="{FF2B5EF4-FFF2-40B4-BE49-F238E27FC236}">
                  <a16:creationId xmlns:a16="http://schemas.microsoft.com/office/drawing/2014/main" id="{82EF1A29-B60F-0EE1-79A8-309355157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269632" y="3824345"/>
              <a:ext cx="362798" cy="362798"/>
            </a:xfrm>
            <a:prstGeom prst="rect">
              <a:avLst/>
            </a:prstGeom>
          </p:spPr>
        </p:pic>
        <p:pic>
          <p:nvPicPr>
            <p:cNvPr id="114" name="Picture 113">
              <a:extLst>
                <a:ext uri="{FF2B5EF4-FFF2-40B4-BE49-F238E27FC236}">
                  <a16:creationId xmlns:a16="http://schemas.microsoft.com/office/drawing/2014/main" id="{F60B55D9-5BA7-B17D-7D7D-131DA8E859F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407896" y="4039051"/>
              <a:ext cx="86270" cy="135567"/>
            </a:xfrm>
            <a:prstGeom prst="rect">
              <a:avLst/>
            </a:prstGeom>
          </p:spPr>
        </p:pic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D5E80107-69E6-D939-0A7C-EDD51A75805B}"/>
              </a:ext>
            </a:extLst>
          </p:cNvPr>
          <p:cNvGrpSpPr/>
          <p:nvPr/>
        </p:nvGrpSpPr>
        <p:grpSpPr>
          <a:xfrm>
            <a:off x="8966490" y="5504804"/>
            <a:ext cx="394357" cy="415006"/>
            <a:chOff x="5269632" y="3824345"/>
            <a:chExt cx="362798" cy="362798"/>
          </a:xfrm>
        </p:grpSpPr>
        <p:pic>
          <p:nvPicPr>
            <p:cNvPr id="116" name="Graphic 115" descr="Firefighter female outline">
              <a:extLst>
                <a:ext uri="{FF2B5EF4-FFF2-40B4-BE49-F238E27FC236}">
                  <a16:creationId xmlns:a16="http://schemas.microsoft.com/office/drawing/2014/main" id="{51964453-F70B-B230-0323-18BF6769D96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269632" y="3824345"/>
              <a:ext cx="362798" cy="362798"/>
            </a:xfrm>
            <a:prstGeom prst="rect">
              <a:avLst/>
            </a:prstGeom>
          </p:spPr>
        </p:pic>
        <p:pic>
          <p:nvPicPr>
            <p:cNvPr id="117" name="Picture 116">
              <a:extLst>
                <a:ext uri="{FF2B5EF4-FFF2-40B4-BE49-F238E27FC236}">
                  <a16:creationId xmlns:a16="http://schemas.microsoft.com/office/drawing/2014/main" id="{6F0F58DC-7BC0-5B5B-429F-1A2C8B254F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407896" y="4039051"/>
              <a:ext cx="86270" cy="135567"/>
            </a:xfrm>
            <a:prstGeom prst="rect">
              <a:avLst/>
            </a:prstGeom>
          </p:spPr>
        </p:pic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04DCF592-8937-982A-A957-A2063EC22174}"/>
              </a:ext>
            </a:extLst>
          </p:cNvPr>
          <p:cNvGrpSpPr/>
          <p:nvPr/>
        </p:nvGrpSpPr>
        <p:grpSpPr>
          <a:xfrm rot="6762251">
            <a:off x="9312052" y="5360579"/>
            <a:ext cx="683754" cy="215224"/>
            <a:chOff x="4189445" y="2341984"/>
            <a:chExt cx="1065987" cy="334046"/>
          </a:xfrm>
        </p:grpSpPr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653D1F58-DB4E-F296-6DEF-5B52E5C345C8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609058" cy="9082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479A8583-21A1-1AE1-1564-FE804B203845}"/>
                </a:ext>
              </a:extLst>
            </p:cNvPr>
            <p:cNvCxnSpPr>
              <a:cxnSpLocks/>
            </p:cNvCxnSpPr>
            <p:nvPr/>
          </p:nvCxnSpPr>
          <p:spPr>
            <a:xfrm>
              <a:off x="4589489" y="2599033"/>
              <a:ext cx="663445" cy="769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1ED87E8E-E50F-AB25-427A-8B7D89538A1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1902" y="2432807"/>
              <a:ext cx="76602" cy="904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F2BF99B7-0D20-24CB-4EA6-39E1B49C0AA4}"/>
                </a:ext>
              </a:extLst>
            </p:cNvPr>
            <p:cNvCxnSpPr>
              <a:cxnSpLocks/>
            </p:cNvCxnSpPr>
            <p:nvPr/>
          </p:nvCxnSpPr>
          <p:spPr>
            <a:xfrm>
              <a:off x="4721902" y="2523232"/>
              <a:ext cx="533530" cy="1527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93BCDCF-AF12-B941-65C6-3A2EDE1A3EEB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489985" cy="1538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87CB86CC-CF00-6DFD-DA55-5E3B2D003C5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89489" y="2495862"/>
              <a:ext cx="89941" cy="10317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1346A659-1D04-8101-7471-1E92F624243A}"/>
              </a:ext>
            </a:extLst>
          </p:cNvPr>
          <p:cNvGrpSpPr/>
          <p:nvPr/>
        </p:nvGrpSpPr>
        <p:grpSpPr>
          <a:xfrm>
            <a:off x="10554896" y="4710941"/>
            <a:ext cx="394357" cy="415006"/>
            <a:chOff x="5269632" y="3824345"/>
            <a:chExt cx="362798" cy="362798"/>
          </a:xfrm>
        </p:grpSpPr>
        <p:pic>
          <p:nvPicPr>
            <p:cNvPr id="126" name="Graphic 125" descr="Firefighter female outline">
              <a:extLst>
                <a:ext uri="{FF2B5EF4-FFF2-40B4-BE49-F238E27FC236}">
                  <a16:creationId xmlns:a16="http://schemas.microsoft.com/office/drawing/2014/main" id="{B7209E3F-14B0-D449-34AC-82DB42BF3AF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269632" y="3824345"/>
              <a:ext cx="362798" cy="362798"/>
            </a:xfrm>
            <a:prstGeom prst="rect">
              <a:avLst/>
            </a:prstGeom>
          </p:spPr>
        </p:pic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FA10E158-04A5-6862-ABA4-55A43A8AC2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407896" y="4039051"/>
              <a:ext cx="86270" cy="135567"/>
            </a:xfrm>
            <a:prstGeom prst="rect">
              <a:avLst/>
            </a:prstGeom>
          </p:spPr>
        </p:pic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30643AA0-B65C-BE46-3BE9-915C13F5BF54}"/>
              </a:ext>
            </a:extLst>
          </p:cNvPr>
          <p:cNvGrpSpPr/>
          <p:nvPr/>
        </p:nvGrpSpPr>
        <p:grpSpPr>
          <a:xfrm rot="2541288">
            <a:off x="10183506" y="4493628"/>
            <a:ext cx="581144" cy="182779"/>
            <a:chOff x="4189445" y="2341984"/>
            <a:chExt cx="1065987" cy="334046"/>
          </a:xfrm>
        </p:grpSpPr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10856D0E-B974-BF14-9995-B175EAD78020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609058" cy="9082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82C8FFE5-0AC1-F0D3-FBA9-364608B17889}"/>
                </a:ext>
              </a:extLst>
            </p:cNvPr>
            <p:cNvCxnSpPr>
              <a:cxnSpLocks/>
            </p:cNvCxnSpPr>
            <p:nvPr/>
          </p:nvCxnSpPr>
          <p:spPr>
            <a:xfrm>
              <a:off x="4589489" y="2599033"/>
              <a:ext cx="663445" cy="769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007EF83F-BBC4-2CC2-658D-B96378B458A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1902" y="2432807"/>
              <a:ext cx="76602" cy="904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D931907C-0927-19CD-5244-7626C629B45D}"/>
                </a:ext>
              </a:extLst>
            </p:cNvPr>
            <p:cNvCxnSpPr>
              <a:cxnSpLocks/>
            </p:cNvCxnSpPr>
            <p:nvPr/>
          </p:nvCxnSpPr>
          <p:spPr>
            <a:xfrm>
              <a:off x="4721902" y="2523232"/>
              <a:ext cx="533530" cy="1527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2D676759-3CA5-7955-FA62-1A01136556C7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489985" cy="1538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6B250C4C-8254-9A93-EF86-61DE038A22A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89489" y="2495862"/>
              <a:ext cx="89941" cy="10317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1ABD3D33-6695-E693-04E8-2A210FA97B94}"/>
              </a:ext>
            </a:extLst>
          </p:cNvPr>
          <p:cNvGrpSpPr/>
          <p:nvPr/>
        </p:nvGrpSpPr>
        <p:grpSpPr>
          <a:xfrm>
            <a:off x="8680107" y="4852317"/>
            <a:ext cx="394357" cy="415006"/>
            <a:chOff x="5269632" y="3824345"/>
            <a:chExt cx="362798" cy="362798"/>
          </a:xfrm>
        </p:grpSpPr>
        <p:pic>
          <p:nvPicPr>
            <p:cNvPr id="144" name="Graphic 143" descr="Firefighter female outline">
              <a:extLst>
                <a:ext uri="{FF2B5EF4-FFF2-40B4-BE49-F238E27FC236}">
                  <a16:creationId xmlns:a16="http://schemas.microsoft.com/office/drawing/2014/main" id="{019BCD85-CD53-C3DE-F4A6-368189C1A41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269632" y="3824345"/>
              <a:ext cx="362798" cy="362798"/>
            </a:xfrm>
            <a:prstGeom prst="rect">
              <a:avLst/>
            </a:prstGeom>
          </p:spPr>
        </p:pic>
        <p:pic>
          <p:nvPicPr>
            <p:cNvPr id="145" name="Picture 144">
              <a:extLst>
                <a:ext uri="{FF2B5EF4-FFF2-40B4-BE49-F238E27FC236}">
                  <a16:creationId xmlns:a16="http://schemas.microsoft.com/office/drawing/2014/main" id="{72AEE1DD-070D-8DD3-59CD-75A99B9769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407896" y="4039051"/>
              <a:ext cx="86270" cy="135567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07CB6DF7-5BDC-8448-58D3-3110D4D36B9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264991" y="3161593"/>
            <a:ext cx="698792" cy="1034212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DAC1C0B-94FA-EFC0-F187-D3DD7AC5366A}"/>
              </a:ext>
            </a:extLst>
          </p:cNvPr>
          <p:cNvGrpSpPr/>
          <p:nvPr/>
        </p:nvGrpSpPr>
        <p:grpSpPr>
          <a:xfrm rot="20444828">
            <a:off x="9278405" y="3528234"/>
            <a:ext cx="2046397" cy="291575"/>
            <a:chOff x="4189445" y="2341984"/>
            <a:chExt cx="1065987" cy="334046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E7910C36-2068-C777-03E7-07485C21371F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609058" cy="90823"/>
            </a:xfrm>
            <a:prstGeom prst="line">
              <a:avLst/>
            </a:prstGeom>
            <a:ln>
              <a:solidFill>
                <a:srgbClr val="E0482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C0B3BBB-18B7-CE1E-17DA-A1F3BC683F7B}"/>
                </a:ext>
              </a:extLst>
            </p:cNvPr>
            <p:cNvCxnSpPr>
              <a:cxnSpLocks/>
            </p:cNvCxnSpPr>
            <p:nvPr/>
          </p:nvCxnSpPr>
          <p:spPr>
            <a:xfrm>
              <a:off x="4589489" y="2599033"/>
              <a:ext cx="663445" cy="76997"/>
            </a:xfrm>
            <a:prstGeom prst="line">
              <a:avLst/>
            </a:prstGeom>
            <a:ln>
              <a:solidFill>
                <a:srgbClr val="E0482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576CE652-E151-E35C-9342-944341E62B6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1902" y="2432807"/>
              <a:ext cx="76602" cy="90425"/>
            </a:xfrm>
            <a:prstGeom prst="line">
              <a:avLst/>
            </a:prstGeom>
            <a:ln>
              <a:solidFill>
                <a:srgbClr val="E0482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A93F938-6D33-FA60-EB8F-F21BB2D1913B}"/>
                </a:ext>
              </a:extLst>
            </p:cNvPr>
            <p:cNvCxnSpPr>
              <a:cxnSpLocks/>
            </p:cNvCxnSpPr>
            <p:nvPr/>
          </p:nvCxnSpPr>
          <p:spPr>
            <a:xfrm>
              <a:off x="4721902" y="2523232"/>
              <a:ext cx="533530" cy="152798"/>
            </a:xfrm>
            <a:prstGeom prst="line">
              <a:avLst/>
            </a:prstGeom>
            <a:ln>
              <a:solidFill>
                <a:srgbClr val="E0482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5FA8362-6A7B-FC2C-ED72-B02A7322DD86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489985" cy="153878"/>
            </a:xfrm>
            <a:prstGeom prst="line">
              <a:avLst/>
            </a:prstGeom>
            <a:ln>
              <a:solidFill>
                <a:srgbClr val="E0482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3896D31A-B39B-A5E7-AE02-35CD3E27E80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89489" y="2495862"/>
              <a:ext cx="89941" cy="103171"/>
            </a:xfrm>
            <a:prstGeom prst="line">
              <a:avLst/>
            </a:prstGeom>
            <a:ln>
              <a:solidFill>
                <a:srgbClr val="E0482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ADB170D9-5A76-8F30-8730-F6FC5343E3BC}"/>
              </a:ext>
            </a:extLst>
          </p:cNvPr>
          <p:cNvSpPr txBox="1"/>
          <p:nvPr/>
        </p:nvSpPr>
        <p:spPr>
          <a:xfrm>
            <a:off x="10751923" y="3266821"/>
            <a:ext cx="394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Uu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521AEB4-3360-F9C3-3FE6-768611C58B15}"/>
              </a:ext>
            </a:extLst>
          </p:cNvPr>
          <p:cNvSpPr txBox="1"/>
          <p:nvPr/>
        </p:nvSpPr>
        <p:spPr>
          <a:xfrm>
            <a:off x="10491522" y="4374902"/>
            <a:ext cx="4651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PC5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4E93659-4E65-4B86-62B3-8B0EAC2BB4E7}"/>
              </a:ext>
            </a:extLst>
          </p:cNvPr>
          <p:cNvSpPr txBox="1"/>
          <p:nvPr/>
        </p:nvSpPr>
        <p:spPr>
          <a:xfrm>
            <a:off x="9443720" y="4313018"/>
            <a:ext cx="4651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PC5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F431DDC7-7741-DF6F-06A3-AE00DB73CCE9}"/>
              </a:ext>
            </a:extLst>
          </p:cNvPr>
          <p:cNvGrpSpPr/>
          <p:nvPr/>
        </p:nvGrpSpPr>
        <p:grpSpPr>
          <a:xfrm rot="19170636">
            <a:off x="10457594" y="3735899"/>
            <a:ext cx="1225039" cy="194866"/>
            <a:chOff x="4189445" y="2341984"/>
            <a:chExt cx="1065987" cy="334046"/>
          </a:xfrm>
        </p:grpSpPr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9B8E7902-2757-F6AE-E060-D55A3AD853B7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609058" cy="90823"/>
            </a:xfrm>
            <a:prstGeom prst="line">
              <a:avLst/>
            </a:prstGeom>
            <a:ln>
              <a:solidFill>
                <a:srgbClr val="E0482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A114DCB8-20A8-665D-1BA4-BC1A01D9F41A}"/>
                </a:ext>
              </a:extLst>
            </p:cNvPr>
            <p:cNvCxnSpPr>
              <a:cxnSpLocks/>
            </p:cNvCxnSpPr>
            <p:nvPr/>
          </p:nvCxnSpPr>
          <p:spPr>
            <a:xfrm>
              <a:off x="4589489" y="2599033"/>
              <a:ext cx="663445" cy="76997"/>
            </a:xfrm>
            <a:prstGeom prst="line">
              <a:avLst/>
            </a:prstGeom>
            <a:ln>
              <a:solidFill>
                <a:srgbClr val="E0482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6CD0C2D8-241C-A6BF-8303-822B025EEC3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1902" y="2432807"/>
              <a:ext cx="76602" cy="90425"/>
            </a:xfrm>
            <a:prstGeom prst="line">
              <a:avLst/>
            </a:prstGeom>
            <a:ln>
              <a:solidFill>
                <a:srgbClr val="E0482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95710682-5195-C3B6-B84F-BF12FBEA3BAC}"/>
                </a:ext>
              </a:extLst>
            </p:cNvPr>
            <p:cNvCxnSpPr>
              <a:cxnSpLocks/>
            </p:cNvCxnSpPr>
            <p:nvPr/>
          </p:nvCxnSpPr>
          <p:spPr>
            <a:xfrm>
              <a:off x="4721902" y="2523232"/>
              <a:ext cx="533530" cy="152798"/>
            </a:xfrm>
            <a:prstGeom prst="line">
              <a:avLst/>
            </a:prstGeom>
            <a:ln>
              <a:solidFill>
                <a:srgbClr val="E0482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06A503CA-E23D-AA82-7BDD-13A6594D3B2E}"/>
                </a:ext>
              </a:extLst>
            </p:cNvPr>
            <p:cNvCxnSpPr>
              <a:cxnSpLocks/>
            </p:cNvCxnSpPr>
            <p:nvPr/>
          </p:nvCxnSpPr>
          <p:spPr>
            <a:xfrm>
              <a:off x="4189445" y="2341984"/>
              <a:ext cx="489985" cy="153878"/>
            </a:xfrm>
            <a:prstGeom prst="line">
              <a:avLst/>
            </a:prstGeom>
            <a:ln>
              <a:solidFill>
                <a:srgbClr val="E0482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9574A49D-882A-261F-E84F-27CE8BE244F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89489" y="2495862"/>
              <a:ext cx="89941" cy="103171"/>
            </a:xfrm>
            <a:prstGeom prst="line">
              <a:avLst/>
            </a:prstGeom>
            <a:ln>
              <a:solidFill>
                <a:srgbClr val="E0482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BF54BFD5-3BE0-9422-7304-1B343C6740B2}"/>
              </a:ext>
            </a:extLst>
          </p:cNvPr>
          <p:cNvSpPr txBox="1"/>
          <p:nvPr/>
        </p:nvSpPr>
        <p:spPr>
          <a:xfrm>
            <a:off x="10605734" y="3666861"/>
            <a:ext cx="394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Uu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Text Placeholder 2">
            <a:extLst>
              <a:ext uri="{FF2B5EF4-FFF2-40B4-BE49-F238E27FC236}">
                <a16:creationId xmlns:a16="http://schemas.microsoft.com/office/drawing/2014/main" id="{339D7C90-D123-8BE7-4C96-A1F4A89383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8057" y="1846061"/>
            <a:ext cx="5544273" cy="440241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Consider a situation where a fireman is in the back corner of a basement and has not connection to the network and needs to communicate with the on-scene commander at the street.</a:t>
            </a:r>
          </a:p>
          <a:p>
            <a:r>
              <a:rPr lang="en-US" dirty="0"/>
              <a:t>There could be a second fireman as the base of the steps and a third fireman at the top of the steps by the exterior door.</a:t>
            </a:r>
          </a:p>
          <a:p>
            <a:r>
              <a:rPr lang="en-US" dirty="0"/>
              <a:t>Multi-hop relay could allow the fireman in the back of the basement to have a mission critical communications with the onsite commander using multi-hop relay, even without network access.</a:t>
            </a:r>
          </a:p>
        </p:txBody>
      </p:sp>
      <p:sp>
        <p:nvSpPr>
          <p:cNvPr id="77" name="Title 1">
            <a:extLst>
              <a:ext uri="{FF2B5EF4-FFF2-40B4-BE49-F238E27FC236}">
                <a16:creationId xmlns:a16="http://schemas.microsoft.com/office/drawing/2014/main" id="{734DB20F-5A84-CEA0-13E2-A118655CD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Use Case 2 – In-building no coverage</a:t>
            </a:r>
          </a:p>
        </p:txBody>
      </p:sp>
    </p:spTree>
    <p:extLst>
      <p:ext uri="{BB962C8B-B14F-4D97-AF65-F5344CB8AC3E}">
        <p14:creationId xmlns:p14="http://schemas.microsoft.com/office/powerpoint/2010/main" val="14862344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activity xmlns="8c53aa94-fc2e-4fd8-bb8d-a3a1fbc6d8ad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DF1E552F17C7F4CA865A9ACF0FB21DC" ma:contentTypeVersion="18" ma:contentTypeDescription="Create a new document." ma:contentTypeScope="" ma:versionID="ef171483e115e7669cb3ce675f3d9df9">
  <xsd:schema xmlns:xsd="http://www.w3.org/2001/XMLSchema" xmlns:xs="http://www.w3.org/2001/XMLSchema" xmlns:p="http://schemas.microsoft.com/office/2006/metadata/properties" xmlns:ns1="http://schemas.microsoft.com/sharepoint/v3" xmlns:ns3="8c53aa94-fc2e-4fd8-bb8d-a3a1fbc6d8ad" xmlns:ns4="f95aaa0e-ab59-4d63-9621-115d6a522c92" targetNamespace="http://schemas.microsoft.com/office/2006/metadata/properties" ma:root="true" ma:fieldsID="814d3a790d7d3327f59b790b2e6249b4" ns1:_="" ns3:_="" ns4:_="">
    <xsd:import namespace="http://schemas.microsoft.com/sharepoint/v3"/>
    <xsd:import namespace="8c53aa94-fc2e-4fd8-bb8d-a3a1fbc6d8ad"/>
    <xsd:import namespace="f95aaa0e-ab59-4d63-9621-115d6a522c9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_activity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53aa94-fc2e-4fd8-bb8d-a3a1fbc6d8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activity" ma:index="23" nillable="true" ma:displayName="_activity" ma:hidden="true" ma:internalName="_activity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5aaa0e-ab59-4d63-9621-115d6a522c92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openxmlformats.org/package/2006/metadata/core-properties"/>
    <ds:schemaRef ds:uri="http://schemas.microsoft.com/sharepoint/v3"/>
    <ds:schemaRef ds:uri="http://purl.org/dc/elements/1.1/"/>
    <ds:schemaRef ds:uri="http://purl.org/dc/dcmitype/"/>
    <ds:schemaRef ds:uri="http://purl.org/dc/terms/"/>
    <ds:schemaRef ds:uri="http://schemas.microsoft.com/office/2006/metadata/properties"/>
    <ds:schemaRef ds:uri="f95aaa0e-ab59-4d63-9621-115d6a522c92"/>
    <ds:schemaRef ds:uri="http://schemas.microsoft.com/office/2006/documentManagement/types"/>
    <ds:schemaRef ds:uri="8c53aa94-fc2e-4fd8-bb8d-a3a1fbc6d8ad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FD4CF90-BECA-41E7-B64B-4155302F5B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c53aa94-fc2e-4fd8-bb8d-a3a1fbc6d8ad"/>
    <ds:schemaRef ds:uri="f95aaa0e-ab59-4d63-9621-115d6a522c9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5622</TotalTime>
  <Words>320</Words>
  <Application>Microsoft Office PowerPoint</Application>
  <PresentationFormat>Widescreen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ProSe Multi-Hop Relay Use Cases for Public Safety</vt:lpstr>
      <vt:lpstr>Background &amp; Discussion</vt:lpstr>
      <vt:lpstr>Use Case 1 – Remote wilderness</vt:lpstr>
      <vt:lpstr>Use Case 2 – In-building no coverage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Ihab.Guirguis@firstnet.gov</dc:creator>
  <dc:description>© 3GPP 2018</dc:description>
  <cp:lastModifiedBy>Ihab Guirguis</cp:lastModifiedBy>
  <cp:revision>605</cp:revision>
  <dcterms:created xsi:type="dcterms:W3CDTF">2010-02-05T13:52:04Z</dcterms:created>
  <dcterms:modified xsi:type="dcterms:W3CDTF">2024-02-15T18:38:22Z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0x010100DDF1E552F17C7F4CA865A9ACF0FB21DC</vt:lpwstr>
  </property>
</Properties>
</file>